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80" r:id="rId25"/>
    <p:sldId id="279" r:id="rId26"/>
    <p:sldId id="281" r:id="rId27"/>
    <p:sldId id="282" r:id="rId28"/>
    <p:sldId id="283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7" autoAdjust="0"/>
    <p:restoredTop sz="94660"/>
  </p:normalViewPr>
  <p:slideViewPr>
    <p:cSldViewPr snapToGrid="0">
      <p:cViewPr varScale="1">
        <p:scale>
          <a:sx n="99" d="100"/>
          <a:sy n="99" d="100"/>
        </p:scale>
        <p:origin x="82" y="21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3ACEDB-44B7-4127-8F64-D353DC8E334B}" type="datetimeFigureOut">
              <a:rPr lang="en-US" smtClean="0"/>
              <a:t>5/30/2018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B9AB9E-D15D-405F-A358-380484C55F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22547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FD5BF9-98E2-41E2-BD4A-9079CD9F2E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021210-092A-4E73-91DE-20C067C91D6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7AFD4A-8CC0-48E6-BCD2-E10ED0D6ED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65A95-39C3-4F17-8690-6BE7C8754082}" type="datetimeFigureOut">
              <a:rPr lang="en-US" smtClean="0"/>
              <a:t>5/30/2018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E41D4C-C4C8-4775-B9B2-5F11419D0E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D85066-409B-48F7-9E6B-3DF0233C67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59B0C-2BF5-4D05-9D27-9CEC25E8F3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13881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C11F8C-28CC-46B9-A458-03B13B568E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D56D8FD-4CC2-4F40-A245-1EDE425317C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3FB017-CE40-4F2C-A5F1-327E1A8580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65A95-39C3-4F17-8690-6BE7C8754082}" type="datetimeFigureOut">
              <a:rPr lang="en-US" smtClean="0"/>
              <a:t>5/30/2018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89647B-1801-4C2E-8321-6A23FAA4CE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096EF9-3F05-4478-987F-00B50CF1C9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59B0C-2BF5-4D05-9D27-9CEC25E8F3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37562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9B0D733-7C46-4FA9-9EA9-2D100ADE51B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3EB6A84-26F2-4466-9B7E-D161121978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271B0D-C859-4663-BB5A-8A4CF1FF98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65A95-39C3-4F17-8690-6BE7C8754082}" type="datetimeFigureOut">
              <a:rPr lang="en-US" smtClean="0"/>
              <a:t>5/30/2018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260660-8817-4796-A4BE-84CFF4D1E0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FA5D3D-F8BD-498F-98B1-8A5E3E2F1A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59B0C-2BF5-4D05-9D27-9CEC25E8F3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1131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061B1A-5DD2-41F0-B69C-E2F5E8B075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9CBBF1-DA90-4832-9C97-CBC5A68CC4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1397EC-094D-41DC-8A06-5784A6A210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65A95-39C3-4F17-8690-6BE7C8754082}" type="datetimeFigureOut">
              <a:rPr lang="en-US" smtClean="0"/>
              <a:t>5/30/2018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9695B5-A76B-450D-9AB6-B00AA356A3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20D93A-9B6C-482F-A29F-F4F8BFC69B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59B0C-2BF5-4D05-9D27-9CEC25E8F3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30133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63B50B-18C4-45CB-A2C5-CD3C2B99D9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335C4F-A0E6-4F19-9853-02BB1972DB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7977AC-9B14-4DD0-B192-F8B50A3FA7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65A95-39C3-4F17-8690-6BE7C8754082}" type="datetimeFigureOut">
              <a:rPr lang="en-US" smtClean="0"/>
              <a:t>5/30/2018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C0ABC1-95D1-44C3-B877-619AFA5DA4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1DA363-BB23-462A-B24F-C3F09E1817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59B0C-2BF5-4D05-9D27-9CEC25E8F3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75034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BF22BF-957A-44E7-B630-A20A3FCE25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69AB2A-F5A4-4032-88B3-6150772529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C180009-C7B2-4102-9535-2A52D4B71D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74271F3-0578-41E5-9968-D1078BB52F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65A95-39C3-4F17-8690-6BE7C8754082}" type="datetimeFigureOut">
              <a:rPr lang="en-US" smtClean="0"/>
              <a:t>5/30/2018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5D878B5-383F-4E34-8479-483FEEA2A9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E2D0AED-1A5F-4877-926F-88FEA2C9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59B0C-2BF5-4D05-9D27-9CEC25E8F3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57491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90E113-B7D6-4BEA-81B7-D74652CCDC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36F776-3836-4DEC-951D-F929C07EDE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815362D-72B6-4253-AFC1-F04ECBA4C4D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C1C8142-74C5-4FAD-B25F-6736F7F1FC2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ACA3BD7-86CF-4BE3-AAF6-90710666FC1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EC4B792-2BD6-43A2-8B9A-DA2B4FA6C8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65A95-39C3-4F17-8690-6BE7C8754082}" type="datetimeFigureOut">
              <a:rPr lang="en-US" smtClean="0"/>
              <a:t>5/30/2018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C12B930-1040-4802-B181-404B4D2FF7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E320944-036B-416C-838B-E6C8B3B7FD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59B0C-2BF5-4D05-9D27-9CEC25E8F3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50953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660DAB-59D2-4A34-B036-B9EC5C3536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64E22F8-F550-4E41-8F19-E0F3ECC327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65A95-39C3-4F17-8690-6BE7C8754082}" type="datetimeFigureOut">
              <a:rPr lang="en-US" smtClean="0"/>
              <a:t>5/30/2018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221E0E1-0708-490E-9115-4E2FEA7C7C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C5F405B-42AA-4255-9DB0-348A41DFF0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59B0C-2BF5-4D05-9D27-9CEC25E8F3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8959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5EDAAAF-64DE-4CA0-B9BF-8DE9F034EC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65A95-39C3-4F17-8690-6BE7C8754082}" type="datetimeFigureOut">
              <a:rPr lang="en-US" smtClean="0"/>
              <a:t>5/30/2018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D067F72-6BEF-457A-B7EC-24DB8AED87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437138-ED51-4101-ADF3-32FB847F43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59B0C-2BF5-4D05-9D27-9CEC25E8F3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06343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22EDD8-D390-4CDC-95C7-A9936AB48C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E49B1C-7A49-43E3-812E-A2335A5156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44A1902-8C9C-4485-8CF5-4A51659BB4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3145D56-2E92-495A-94F2-5C919ED0DF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65A95-39C3-4F17-8690-6BE7C8754082}" type="datetimeFigureOut">
              <a:rPr lang="en-US" smtClean="0"/>
              <a:t>5/30/2018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3C9A736-A827-4F4E-93FB-CD4AF44E89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D0FA391-D13B-4AB3-B095-CB4AC35922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59B0C-2BF5-4D05-9D27-9CEC25E8F3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5449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FE6C2A-E5A1-4058-934C-F4ACFEDAC0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EDB8438-A3FD-4003-9F41-6E0A9687237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BC1E59E-7E54-4D8B-B3AA-E164E44007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CCCAA7E-F74B-4EDE-9BF2-82BA4712B8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65A95-39C3-4F17-8690-6BE7C8754082}" type="datetimeFigureOut">
              <a:rPr lang="en-US" smtClean="0"/>
              <a:t>5/30/2018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966A3FF-BD10-40DA-AB1F-95C0874E8F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C72EAD-5C7C-4D64-A1FF-3CEF9C91B3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59B0C-2BF5-4D05-9D27-9CEC25E8F3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71687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DC1E481-6EDE-4916-8A01-F697C74771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08182B-E162-4EBA-B6AE-1564A1D580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9FD75A-8757-47F9-98B2-DBC69092514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665A95-39C3-4F17-8690-6BE7C8754082}" type="datetimeFigureOut">
              <a:rPr lang="en-US" smtClean="0"/>
              <a:t>5/30/2018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3F4BEB-BB02-42BC-BD30-5C848A37672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5E32F2-CF73-4085-82DF-D1DA45323B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959B0C-2BF5-4D05-9D27-9CEC25E8F3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50671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3" Type="http://schemas.microsoft.com/office/2007/relationships/media" Target="../media/media5.mp3"/><Relationship Id="rId7" Type="http://schemas.openxmlformats.org/officeDocument/2006/relationships/image" Target="../media/image9.gif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.jp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5.mp3"/><Relationship Id="rId9" Type="http://schemas.openxmlformats.org/officeDocument/2006/relationships/image" Target="../media/image11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.jp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microsoft.com/office/2007/relationships/media" Target="../media/media2.mp3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1.jpg"/><Relationship Id="rId5" Type="http://schemas.microsoft.com/office/2007/relationships/media" Target="../media/media3.mp3"/><Relationship Id="rId10" Type="http://schemas.openxmlformats.org/officeDocument/2006/relationships/image" Target="../media/image14.png"/><Relationship Id="rId4" Type="http://schemas.openxmlformats.org/officeDocument/2006/relationships/audio" Target="../media/media2.mp3"/><Relationship Id="rId9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microsoft.com/office/2007/relationships/media" Target="../media/media2.mp3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1.jpg"/><Relationship Id="rId5" Type="http://schemas.microsoft.com/office/2007/relationships/media" Target="../media/media3.mp3"/><Relationship Id="rId10" Type="http://schemas.openxmlformats.org/officeDocument/2006/relationships/image" Target="../media/image13.png"/><Relationship Id="rId4" Type="http://schemas.openxmlformats.org/officeDocument/2006/relationships/audio" Target="../media/media2.mp3"/><Relationship Id="rId9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5.png"/><Relationship Id="rId4" Type="http://schemas.openxmlformats.org/officeDocument/2006/relationships/image" Target="../media/image1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5.png"/><Relationship Id="rId4" Type="http://schemas.openxmlformats.org/officeDocument/2006/relationships/image" Target="../media/image1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5.png"/><Relationship Id="rId4" Type="http://schemas.openxmlformats.org/officeDocument/2006/relationships/image" Target="../media/image1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5.png"/><Relationship Id="rId4" Type="http://schemas.openxmlformats.org/officeDocument/2006/relationships/image" Target="../media/image1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5.png"/><Relationship Id="rId4" Type="http://schemas.openxmlformats.org/officeDocument/2006/relationships/image" Target="../media/image1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5.png"/><Relationship Id="rId4" Type="http://schemas.openxmlformats.org/officeDocument/2006/relationships/image" Target="../media/image17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microsoft.com/office/2007/relationships/media" Target="../media/media2.mp3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5" Type="http://schemas.microsoft.com/office/2007/relationships/media" Target="../media/media3.mp3"/><Relationship Id="rId4" Type="http://schemas.openxmlformats.org/officeDocument/2006/relationships/audio" Target="../media/media2.mp3"/><Relationship Id="rId9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EFFC1B5-841A-4928-9A7C-920AC278196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0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0" name="Freeform 5">
            <a:extLst>
              <a:ext uri="{FF2B5EF4-FFF2-40B4-BE49-F238E27FC236}">
                <a16:creationId xmlns:a16="http://schemas.microsoft.com/office/drawing/2014/main" id="{87CC2527-562A-4F69-B487-4371E5B243E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7488621" y="2277613"/>
            <a:ext cx="4703379" cy="4580387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50800" cap="sq" cmpd="dbl">
            <a:noFill/>
            <a:miter lim="800000"/>
          </a:ln>
          <a:effectLst/>
          <a:ex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CDAEC91-5BCE-4B55-9CC0-43EF94CB734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80331" y="5123793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9F2ECABC-B0DC-4811-8CE6-E48AA4A0818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22021" y="3231931"/>
            <a:ext cx="3852041" cy="1834056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Comic Sans MS" panose="030F0702030302020204" pitchFamily="66" charset="0"/>
              </a:rPr>
              <a:t>Battle! Vs. Red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F469D-BD88-4C4F-A3A4-2E08F6E233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782910" y="5242675"/>
            <a:ext cx="4330262" cy="683284"/>
          </a:xfrm>
        </p:spPr>
        <p:txBody>
          <a:bodyPr>
            <a:normAutofit fontScale="85000" lnSpcReduction="10000"/>
          </a:bodyPr>
          <a:lstStyle/>
          <a:p>
            <a:r>
              <a:rPr lang="en-US" sz="2000" dirty="0">
                <a:latin typeface="Comic Sans MS" panose="030F0702030302020204" pitchFamily="66" charset="0"/>
              </a:rPr>
              <a:t>A dive into the evolution of Pokémon Trainer Red’s Theme with Jaleel Taylor</a:t>
            </a:r>
          </a:p>
        </p:txBody>
      </p:sp>
    </p:spTree>
    <p:extLst>
      <p:ext uri="{BB962C8B-B14F-4D97-AF65-F5344CB8AC3E}">
        <p14:creationId xmlns:p14="http://schemas.microsoft.com/office/powerpoint/2010/main" val="29301432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D6CF29CD-38B8-4924-BA11-6D60517487E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42816"/>
            <a:ext cx="12192000" cy="2615184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74E4055-919C-4A47-A196-8316293691C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109" y="329475"/>
            <a:ext cx="3131433" cy="3586712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564940E8-4031-4205-8D84-CBBB398C914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112212" y="1062381"/>
            <a:ext cx="0" cy="2120900"/>
          </a:xfrm>
          <a:prstGeom prst="line">
            <a:avLst/>
          </a:prstGeom>
          <a:ln w="19050">
            <a:solidFill>
              <a:schemeClr val="tx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Content Placeholder 4">
            <a:extLst>
              <a:ext uri="{FF2B5EF4-FFF2-40B4-BE49-F238E27FC236}">
                <a16:creationId xmlns:a16="http://schemas.microsoft.com/office/drawing/2014/main" id="{5DF793FB-E1C8-4450-A803-8B880AD3CC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5015" y="652107"/>
            <a:ext cx="3440539" cy="2941448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3D83F26F-C55B-4A92-9AFF-4894D14E27C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63558" y="1062381"/>
            <a:ext cx="0" cy="2120900"/>
          </a:xfrm>
          <a:prstGeom prst="line">
            <a:avLst/>
          </a:prstGeom>
          <a:ln w="19050">
            <a:solidFill>
              <a:schemeClr val="tx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197CC48D-DB41-489B-9687-39DBC33C4F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2987" y="463321"/>
            <a:ext cx="3647275" cy="331902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D2B6A3B-C929-467C-B5AD-926A626A60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4242816"/>
            <a:ext cx="12191999" cy="2615184"/>
          </a:xfrm>
          <a:solidFill>
            <a:schemeClr val="tx1"/>
          </a:solidFill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8800" dirty="0">
                <a:solidFill>
                  <a:schemeClr val="bg1"/>
                </a:solidFill>
                <a:latin typeface="Comic Sans MS" panose="030F0702030302020204" pitchFamily="66" charset="0"/>
              </a:rPr>
              <a:t>Game Boy Color vs Nintendo DS</a:t>
            </a:r>
          </a:p>
        </p:txBody>
      </p:sp>
    </p:spTree>
    <p:extLst>
      <p:ext uri="{BB962C8B-B14F-4D97-AF65-F5344CB8AC3E}">
        <p14:creationId xmlns:p14="http://schemas.microsoft.com/office/powerpoint/2010/main" val="34906339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4">
            <a:extLst>
              <a:ext uri="{FF2B5EF4-FFF2-40B4-BE49-F238E27FC236}">
                <a16:creationId xmlns:a16="http://schemas.microsoft.com/office/drawing/2014/main" id="{5DF793FB-E1C8-4450-A803-8B880AD3CC7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04" b="1"/>
          <a:stretch/>
        </p:blipFill>
        <p:spPr>
          <a:xfrm>
            <a:off x="4636008" y="640082"/>
            <a:ext cx="6916329" cy="5577837"/>
          </a:xfrm>
          <a:prstGeom prst="rect">
            <a:avLst/>
          </a:prstGeom>
          <a:effectLst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D2B6A3B-C929-467C-B5AD-926A626A60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629266"/>
            <a:ext cx="3667039" cy="1676603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Comic Sans MS" panose="030F0702030302020204" pitchFamily="66" charset="0"/>
              </a:rPr>
              <a:t>Sound on the GBC [1998]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CDB93776-2F36-44A2-BEAA-63EA9A600B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0" y="2438400"/>
            <a:ext cx="3667037" cy="3785419"/>
          </a:xfrm>
        </p:spPr>
        <p:txBody>
          <a:bodyPr>
            <a:normAutofit/>
          </a:bodyPr>
          <a:lstStyle/>
          <a:p>
            <a:r>
              <a:rPr lang="en-US" sz="1800" dirty="0">
                <a:solidFill>
                  <a:schemeClr val="bg1"/>
                </a:solidFill>
                <a:latin typeface="Comic Sans MS" panose="030F0702030302020204" pitchFamily="66" charset="0"/>
              </a:rPr>
              <a:t>Four Audio Channels</a:t>
            </a:r>
          </a:p>
          <a:p>
            <a:pPr lvl="1"/>
            <a:r>
              <a:rPr lang="en-US" sz="1400" dirty="0">
                <a:solidFill>
                  <a:schemeClr val="bg1"/>
                </a:solidFill>
                <a:latin typeface="Comic Sans MS" panose="030F0702030302020204" pitchFamily="66" charset="0"/>
              </a:rPr>
              <a:t>Two are </a:t>
            </a:r>
            <a:r>
              <a:rPr lang="en-US" sz="14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Pulsewave</a:t>
            </a:r>
            <a:r>
              <a:rPr lang="en-US" sz="1400" dirty="0">
                <a:solidFill>
                  <a:schemeClr val="bg1"/>
                </a:solidFill>
                <a:latin typeface="Comic Sans MS" panose="030F0702030302020204" pitchFamily="66" charset="0"/>
              </a:rPr>
              <a:t> channels, typically used for melodies and occasionally sound effects</a:t>
            </a:r>
          </a:p>
          <a:p>
            <a:pPr lvl="1"/>
            <a:r>
              <a:rPr lang="en-US" sz="1400" dirty="0">
                <a:solidFill>
                  <a:schemeClr val="bg1"/>
                </a:solidFill>
                <a:latin typeface="Comic Sans MS" panose="030F0702030302020204" pitchFamily="66" charset="0"/>
              </a:rPr>
              <a:t>A WAV channel, a powerful custom waveform channel which is capable of making much more complex sounds than the </a:t>
            </a:r>
            <a:r>
              <a:rPr lang="en-US" sz="14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Pulsewaves</a:t>
            </a:r>
            <a:r>
              <a:rPr lang="en-US" sz="1400" dirty="0">
                <a:solidFill>
                  <a:schemeClr val="bg1"/>
                </a:solidFill>
                <a:latin typeface="Comic Sans MS" panose="030F0702030302020204" pitchFamily="66" charset="0"/>
              </a:rPr>
              <a:t>, but has far less volume control</a:t>
            </a:r>
          </a:p>
          <a:p>
            <a:pPr lvl="1"/>
            <a:r>
              <a:rPr lang="en-US" sz="1400" dirty="0">
                <a:solidFill>
                  <a:schemeClr val="bg1"/>
                </a:solidFill>
                <a:latin typeface="Comic Sans MS" panose="030F0702030302020204" pitchFamily="66" charset="0"/>
              </a:rPr>
              <a:t>A white noise generator, responsible for a majority of the percussion and sound effects</a:t>
            </a:r>
          </a:p>
          <a:p>
            <a:pPr lvl="1"/>
            <a:r>
              <a:rPr lang="en-US" sz="1400" dirty="0">
                <a:solidFill>
                  <a:schemeClr val="bg1"/>
                </a:solidFill>
                <a:latin typeface="Comic Sans MS" panose="030F0702030302020204" pitchFamily="66" charset="0"/>
              </a:rPr>
              <a:t>Only allowed for three sounds to be played at a time</a:t>
            </a:r>
          </a:p>
        </p:txBody>
      </p:sp>
    </p:spTree>
    <p:extLst>
      <p:ext uri="{BB962C8B-B14F-4D97-AF65-F5344CB8AC3E}">
        <p14:creationId xmlns:p14="http://schemas.microsoft.com/office/powerpoint/2010/main" val="13992779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4">
            <a:extLst>
              <a:ext uri="{FF2B5EF4-FFF2-40B4-BE49-F238E27FC236}">
                <a16:creationId xmlns:a16="http://schemas.microsoft.com/office/drawing/2014/main" id="{5DF793FB-E1C8-4450-A803-8B880AD3CC7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04" b="1"/>
          <a:stretch/>
        </p:blipFill>
        <p:spPr>
          <a:xfrm>
            <a:off x="4636008" y="640082"/>
            <a:ext cx="6916329" cy="5577837"/>
          </a:xfrm>
          <a:prstGeom prst="rect">
            <a:avLst/>
          </a:prstGeom>
          <a:effectLst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D2B6A3B-C929-467C-B5AD-926A626A60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629266"/>
            <a:ext cx="3667039" cy="1676603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Comic Sans MS" panose="030F0702030302020204" pitchFamily="66" charset="0"/>
              </a:rPr>
              <a:t>Sound on the Nintendo DS [2004/2010]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CDB93776-2F36-44A2-BEAA-63EA9A600B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0" y="2438400"/>
            <a:ext cx="3667037" cy="3785419"/>
          </a:xfrm>
        </p:spPr>
        <p:txBody>
          <a:bodyPr>
            <a:norm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Comic Sans MS" panose="030F0702030302020204" pitchFamily="66" charset="0"/>
              </a:rPr>
              <a:t>Will be comparing the first Nintendo DS as well as the Nintendo 3DS</a:t>
            </a:r>
          </a:p>
          <a:p>
            <a:r>
              <a:rPr lang="en-US" sz="1400" dirty="0">
                <a:solidFill>
                  <a:schemeClr val="bg1"/>
                </a:solidFill>
                <a:latin typeface="Comic Sans MS" panose="030F0702030302020204" pitchFamily="66" charset="0"/>
              </a:rPr>
              <a:t>Both use stereo speakers</a:t>
            </a:r>
          </a:p>
          <a:p>
            <a:pPr lvl="1"/>
            <a:r>
              <a:rPr lang="en-US" sz="1000" dirty="0">
                <a:solidFill>
                  <a:schemeClr val="bg1"/>
                </a:solidFill>
                <a:latin typeface="Comic Sans MS" panose="030F0702030302020204" pitchFamily="66" charset="0"/>
              </a:rPr>
              <a:t>First line of handheld devices to not have dedicated sound chips</a:t>
            </a:r>
          </a:p>
          <a:p>
            <a:pPr lvl="1"/>
            <a:r>
              <a:rPr lang="en-US" sz="1000" dirty="0">
                <a:solidFill>
                  <a:schemeClr val="bg1"/>
                </a:solidFill>
                <a:latin typeface="Comic Sans MS" panose="030F0702030302020204" pitchFamily="66" charset="0"/>
              </a:rPr>
              <a:t>Sounds depends on program used to make music as opposed to dependence on sound chips</a:t>
            </a:r>
          </a:p>
          <a:p>
            <a:pPr lvl="1"/>
            <a:r>
              <a:rPr lang="en-US" sz="1000" dirty="0">
                <a:solidFill>
                  <a:schemeClr val="bg1"/>
                </a:solidFill>
                <a:latin typeface="Comic Sans MS" panose="030F0702030302020204" pitchFamily="66" charset="0"/>
              </a:rPr>
              <a:t>Endless possibilities!</a:t>
            </a:r>
          </a:p>
          <a:p>
            <a:pPr lvl="1"/>
            <a:r>
              <a:rPr lang="en-US" sz="1000" dirty="0">
                <a:solidFill>
                  <a:schemeClr val="bg1"/>
                </a:solidFill>
                <a:latin typeface="Comic Sans MS" panose="030F0702030302020204" pitchFamily="66" charset="0"/>
              </a:rPr>
              <a:t>As time goes on, the quality of hardware increases!</a:t>
            </a:r>
            <a:endParaRPr lang="en-US" sz="600" dirty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pPr lvl="1"/>
            <a:endParaRPr lang="en-US" sz="10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18625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4">
            <a:extLst>
              <a:ext uri="{FF2B5EF4-FFF2-40B4-BE49-F238E27FC236}">
                <a16:creationId xmlns:a16="http://schemas.microsoft.com/office/drawing/2014/main" id="{5DF793FB-E1C8-4450-A803-8B880AD3CC7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33489"/>
          <a:stretch/>
        </p:blipFill>
        <p:spPr>
          <a:xfrm>
            <a:off x="0" y="2308660"/>
            <a:ext cx="4475130" cy="2232366"/>
          </a:xfrm>
          <a:prstGeom prst="rect">
            <a:avLst/>
          </a:prstGeom>
        </p:spPr>
      </p:pic>
      <p:pic>
        <p:nvPicPr>
          <p:cNvPr id="11" name="Content Placeholder 3">
            <a:extLst>
              <a:ext uri="{FF2B5EF4-FFF2-40B4-BE49-F238E27FC236}">
                <a16:creationId xmlns:a16="http://schemas.microsoft.com/office/drawing/2014/main" id="{17A6B375-638F-4E40-A623-240E7F682C8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89" r="23167" b="-4"/>
          <a:stretch/>
        </p:blipFill>
        <p:spPr>
          <a:xfrm>
            <a:off x="0" y="0"/>
            <a:ext cx="4475130" cy="221552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18EC149-F182-4B67-8F58-5ADFD25F551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47" r="28202" b="-1"/>
          <a:stretch/>
        </p:blipFill>
        <p:spPr>
          <a:xfrm>
            <a:off x="20" y="4634159"/>
            <a:ext cx="4475130" cy="2223841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D2B6A3B-C929-467C-B5AD-926A626A60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0109" y="484632"/>
            <a:ext cx="6730277" cy="1609344"/>
          </a:xfrm>
          <a:ln>
            <a:noFill/>
          </a:ln>
        </p:spPr>
        <p:txBody>
          <a:bodyPr>
            <a:normAutofit/>
          </a:bodyPr>
          <a:lstStyle/>
          <a:p>
            <a:r>
              <a:rPr lang="en-US" sz="4800" dirty="0">
                <a:latin typeface="Comic Sans MS" panose="030F0702030302020204" pitchFamily="66" charset="0"/>
              </a:rPr>
              <a:t>Waveform of GBC and Nintendo DS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BC234532-6028-4FC3-99D7-157817C323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0109" y="2121408"/>
            <a:ext cx="6730276" cy="405079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/>
              <a:t>Game Boy Color (Top)</a:t>
            </a:r>
          </a:p>
          <a:p>
            <a:r>
              <a:rPr lang="en-US" sz="2000" dirty="0"/>
              <a:t>Thin Sound</a:t>
            </a:r>
          </a:p>
          <a:p>
            <a:r>
              <a:rPr lang="en-US" sz="2000" dirty="0"/>
              <a:t>Fuzzy Sound</a:t>
            </a:r>
          </a:p>
          <a:p>
            <a:endParaRPr lang="en-US" sz="2000" dirty="0"/>
          </a:p>
          <a:p>
            <a:pPr marL="0" indent="0">
              <a:buNone/>
            </a:pPr>
            <a:r>
              <a:rPr lang="en-US" sz="2000" dirty="0"/>
              <a:t>Nintendo DS (Bottom)</a:t>
            </a:r>
          </a:p>
          <a:p>
            <a:r>
              <a:rPr lang="en-US" sz="2000" dirty="0"/>
              <a:t>Thicker Sound</a:t>
            </a:r>
          </a:p>
          <a:p>
            <a:r>
              <a:rPr lang="en-US" sz="2000" dirty="0"/>
              <a:t>Clearer Sound</a:t>
            </a:r>
          </a:p>
          <a:p>
            <a:r>
              <a:rPr lang="en-US" sz="2000" dirty="0"/>
              <a:t>Closer to a </a:t>
            </a:r>
            <a:r>
              <a:rPr lang="en-US" sz="2000" dirty="0" err="1"/>
              <a:t>Squarewave</a:t>
            </a:r>
            <a:endParaRPr lang="en-US" sz="2000" dirty="0"/>
          </a:p>
        </p:txBody>
      </p:sp>
      <p:pic>
        <p:nvPicPr>
          <p:cNvPr id="4" name="Happy Hippo GBC">
            <a:hlinkClick r:id="" action="ppaction://media"/>
            <a:extLst>
              <a:ext uri="{FF2B5EF4-FFF2-40B4-BE49-F238E27FC236}">
                <a16:creationId xmlns:a16="http://schemas.microsoft.com/office/drawing/2014/main" id="{28D033AC-E631-4982-9BC8-DC9C20ABBD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67864"/>
            <a:ext cx="347663" cy="347663"/>
          </a:xfrm>
          <a:prstGeom prst="rect">
            <a:avLst/>
          </a:prstGeom>
        </p:spPr>
      </p:pic>
      <p:pic>
        <p:nvPicPr>
          <p:cNvPr id="7" name="Happy Hippo DS">
            <a:hlinkClick r:id="" action="ppaction://media"/>
            <a:extLst>
              <a:ext uri="{FF2B5EF4-FFF2-40B4-BE49-F238E27FC236}">
                <a16:creationId xmlns:a16="http://schemas.microsoft.com/office/drawing/2014/main" id="{6BF17664-EBB9-4282-BD68-615B94CF146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10337"/>
            <a:ext cx="347663" cy="347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052671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97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797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6A067B9-BBC7-4AD4-BCBA-36B15C00EA7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91" b="2604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F1E5BCA-CC52-4921-A198-A0F4F02B1F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10" y="6063936"/>
            <a:ext cx="10515600" cy="794064"/>
          </a:xfrm>
          <a:solidFill>
            <a:srgbClr val="000000">
              <a:alpha val="60000"/>
            </a:srgbClr>
          </a:solidFill>
          <a:effectLst>
            <a:outerShdw blurRad="50800" dist="50800" dir="5400000" algn="ctr" rotWithShape="0">
              <a:schemeClr val="tx1">
                <a:alpha val="0"/>
              </a:scheme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dirty="0">
                <a:solidFill>
                  <a:srgbClr val="FFFFFF"/>
                </a:solidFill>
                <a:latin typeface="Comic Sans MS" panose="030F0702030302020204" pitchFamily="66" charset="0"/>
              </a:rPr>
              <a:t>Breakdown of Red’s Theme</a:t>
            </a:r>
          </a:p>
        </p:txBody>
      </p:sp>
    </p:spTree>
    <p:extLst>
      <p:ext uri="{BB962C8B-B14F-4D97-AF65-F5344CB8AC3E}">
        <p14:creationId xmlns:p14="http://schemas.microsoft.com/office/powerpoint/2010/main" val="368342893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E1C8F24F-B885-4860-9807-D8851ACAD1A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587" b="-3"/>
          <a:stretch/>
        </p:blipFill>
        <p:spPr>
          <a:xfrm>
            <a:off x="20" y="1"/>
            <a:ext cx="4848284" cy="435943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A7EC266-938C-4E6B-8ACC-33ABB9F3C0C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2" r="8196" b="-2"/>
          <a:stretch/>
        </p:blipFill>
        <p:spPr>
          <a:xfrm>
            <a:off x="4975098" y="1"/>
            <a:ext cx="7216902" cy="435944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506BEF8-2FBD-4ED5-895D-1A82B2AE086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5386"/>
          <a:stretch/>
        </p:blipFill>
        <p:spPr>
          <a:xfrm>
            <a:off x="20" y="4472610"/>
            <a:ext cx="4848284" cy="23853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9175D7C-E938-4278-B262-17F0F5837C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02621" y="4665605"/>
            <a:ext cx="6638806" cy="1292433"/>
          </a:xfrm>
          <a:solidFill>
            <a:schemeClr val="bg1"/>
          </a:solidFill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4800" kern="1200" dirty="0">
                <a:solidFill>
                  <a:schemeClr val="tx1"/>
                </a:solidFill>
                <a:latin typeface="Comic Sans MS" panose="030F0702030302020204" pitchFamily="66" charset="0"/>
              </a:rPr>
              <a:t>Gold/ Silver/ Crystal Versions</a:t>
            </a:r>
          </a:p>
        </p:txBody>
      </p:sp>
      <p:pic>
        <p:nvPicPr>
          <p:cNvPr id="21" name="Red (G-S)">
            <a:hlinkClick r:id="" action="ppaction://media"/>
            <a:extLst>
              <a:ext uri="{FF2B5EF4-FFF2-40B4-BE49-F238E27FC236}">
                <a16:creationId xmlns:a16="http://schemas.microsoft.com/office/drawing/2014/main" id="{B1018AE8-EF36-4665-99F1-00E1D785525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0008" y="5491473"/>
            <a:ext cx="347663" cy="347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51650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869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E1C8F24F-B885-4860-9807-D8851ACAD1A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587" b="-3"/>
          <a:stretch/>
        </p:blipFill>
        <p:spPr>
          <a:xfrm>
            <a:off x="20" y="1"/>
            <a:ext cx="4848284" cy="435943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A7EC266-938C-4E6B-8ACC-33ABB9F3C0C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5098" y="1"/>
            <a:ext cx="7216902" cy="435943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506BEF8-2FBD-4ED5-895D-1A82B2AE086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" y="4472610"/>
            <a:ext cx="4848284" cy="23853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9175D7C-E938-4278-B262-17F0F5837C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02621" y="4665605"/>
            <a:ext cx="6638806" cy="1292433"/>
          </a:xfrm>
          <a:solidFill>
            <a:schemeClr val="bg1"/>
          </a:solidFill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4800" kern="1200" dirty="0">
                <a:solidFill>
                  <a:schemeClr val="tx1"/>
                </a:solidFill>
                <a:latin typeface="Comic Sans MS" panose="030F0702030302020204" pitchFamily="66" charset="0"/>
              </a:rPr>
              <a:t>Heart Gold/ Soul Silver Versions</a:t>
            </a:r>
          </a:p>
        </p:txBody>
      </p:sp>
      <p:pic>
        <p:nvPicPr>
          <p:cNvPr id="4" name="Red (HG-SS)">
            <a:hlinkClick r:id="" action="ppaction://media"/>
            <a:extLst>
              <a:ext uri="{FF2B5EF4-FFF2-40B4-BE49-F238E27FC236}">
                <a16:creationId xmlns:a16="http://schemas.microsoft.com/office/drawing/2014/main" id="{76DA26B2-951D-41D6-8FC7-95733FF6B1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0007" y="5491473"/>
            <a:ext cx="347663" cy="347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5287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3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E1C8F24F-B885-4860-9807-D8851ACAD1A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587" b="-3"/>
          <a:stretch/>
        </p:blipFill>
        <p:spPr>
          <a:xfrm>
            <a:off x="20" y="1"/>
            <a:ext cx="4848284" cy="435943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A7EC266-938C-4E6B-8ACC-33ABB9F3C0C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9590" y="1"/>
            <a:ext cx="7207918" cy="435943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506BEF8-2FBD-4ED5-895D-1A82B2AE086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" y="4472610"/>
            <a:ext cx="4848284" cy="23853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9175D7C-E938-4278-B262-17F0F5837C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02621" y="4665605"/>
            <a:ext cx="6638806" cy="1292433"/>
          </a:xfrm>
          <a:solidFill>
            <a:schemeClr val="bg1"/>
          </a:solidFill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4800" kern="1200" dirty="0">
                <a:solidFill>
                  <a:schemeClr val="tx1"/>
                </a:solidFill>
                <a:latin typeface="Comic Sans MS" panose="030F0702030302020204" pitchFamily="66" charset="0"/>
              </a:rPr>
              <a:t>Black 2/ White 2 Versions</a:t>
            </a:r>
          </a:p>
        </p:txBody>
      </p:sp>
      <p:pic>
        <p:nvPicPr>
          <p:cNvPr id="4" name="Red (B2-W2)">
            <a:hlinkClick r:id="" action="ppaction://media"/>
            <a:extLst>
              <a:ext uri="{FF2B5EF4-FFF2-40B4-BE49-F238E27FC236}">
                <a16:creationId xmlns:a16="http://schemas.microsoft.com/office/drawing/2014/main" id="{DE5346CD-02FB-4CC5-9918-974D9E7C224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0006" y="5491473"/>
            <a:ext cx="347663" cy="347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68317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97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F4B709C4-A719-4313-AFA5-8C970299664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3" r="3447" b="3"/>
          <a:stretch/>
        </p:blipFill>
        <p:spPr>
          <a:xfrm>
            <a:off x="-3174" y="2285082"/>
            <a:ext cx="4064296" cy="228128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95B9FF8-C234-4E20-80E2-3418FB0CBCE1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8" r="2062" b="3"/>
          <a:stretch/>
        </p:blipFill>
        <p:spPr>
          <a:xfrm>
            <a:off x="24" y="4576729"/>
            <a:ext cx="4064292" cy="228127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B960EBC-C656-4820-B9CD-D34A221D181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0" r="4149" b="-3"/>
          <a:stretch/>
        </p:blipFill>
        <p:spPr>
          <a:xfrm>
            <a:off x="2127" y="0"/>
            <a:ext cx="4058995" cy="2272267"/>
          </a:xfrm>
          <a:prstGeom prst="rect">
            <a:avLst/>
          </a:prstGeom>
        </p:spPr>
      </p:pic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B8A16159-1286-454C-B67F-FBEED2E9C61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169" b="2"/>
          <a:stretch/>
        </p:blipFill>
        <p:spPr>
          <a:xfrm>
            <a:off x="4291070" y="0"/>
            <a:ext cx="7894555" cy="6859357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FC0DEEBF-DB94-4E7E-A9D3-84FA863C3BD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708357" y="3509963"/>
            <a:ext cx="7092215" cy="2967839"/>
          </a:xfrm>
          <a:prstGeom prst="rect">
            <a:avLst/>
          </a:prstGeom>
          <a:solidFill>
            <a:schemeClr val="bg1">
              <a:lumMod val="75000"/>
              <a:lumOff val="25000"/>
              <a:alpha val="93000"/>
            </a:schemeClr>
          </a:solidFill>
          <a:ln w="127000" cap="sq" cmpd="thinThick">
            <a:solidFill>
              <a:schemeClr val="bg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982DC870-E8E5-4050-B10C-CC24FC67E50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2285774"/>
            <a:ext cx="4064320" cy="0"/>
          </a:xfrm>
          <a:prstGeom prst="line">
            <a:avLst/>
          </a:prstGeom>
          <a:ln w="101600">
            <a:solidFill>
              <a:schemeClr val="bg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FF76A74F-C283-4DED-BD4D-086753B7CB0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4571548"/>
            <a:ext cx="4064320" cy="0"/>
          </a:xfrm>
          <a:prstGeom prst="line">
            <a:avLst/>
          </a:prstGeom>
          <a:ln w="101600">
            <a:solidFill>
              <a:schemeClr val="bg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77A9CA3A-7216-41E0-B3CD-058077FD396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111496" y="5336249"/>
            <a:ext cx="5486400" cy="0"/>
          </a:xfrm>
          <a:prstGeom prst="line">
            <a:avLst/>
          </a:prstGeom>
          <a:ln w="22225">
            <a:solidFill>
              <a:schemeClr val="tx1">
                <a:alpha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3B2791FB-B2F7-4BBE-B8D8-74C37FF9E85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064319" y="-680"/>
            <a:ext cx="0" cy="6858003"/>
          </a:xfrm>
          <a:prstGeom prst="line">
            <a:avLst/>
          </a:prstGeom>
          <a:ln w="101600">
            <a:solidFill>
              <a:schemeClr val="bg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FC131174-2C37-4289-A9B7-578B11862C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11496" y="3812954"/>
            <a:ext cx="6375612" cy="1412929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kern="1200" dirty="0">
                <a:solidFill>
                  <a:schemeClr val="tx1"/>
                </a:solidFill>
                <a:latin typeface="Comic Sans MS" panose="030F0702030302020204" pitchFamily="66" charset="0"/>
              </a:rPr>
              <a:t>Waveform Comparison</a:t>
            </a:r>
          </a:p>
        </p:txBody>
      </p:sp>
      <p:pic>
        <p:nvPicPr>
          <p:cNvPr id="25" name="Red (G-S)">
            <a:hlinkClick r:id="" action="ppaction://media"/>
            <a:extLst>
              <a:ext uri="{FF2B5EF4-FFF2-40B4-BE49-F238E27FC236}">
                <a16:creationId xmlns:a16="http://schemas.microsoft.com/office/drawing/2014/main" id="{03050E33-2604-4F17-96B6-8CF8876FD8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74" y="4489"/>
            <a:ext cx="347663" cy="347663"/>
          </a:xfrm>
          <a:prstGeom prst="rect">
            <a:avLst/>
          </a:prstGeom>
        </p:spPr>
      </p:pic>
      <p:pic>
        <p:nvPicPr>
          <p:cNvPr id="26" name="Red (HG-SS)">
            <a:hlinkClick r:id="" action="ppaction://media"/>
            <a:extLst>
              <a:ext uri="{FF2B5EF4-FFF2-40B4-BE49-F238E27FC236}">
                <a16:creationId xmlns:a16="http://schemas.microsoft.com/office/drawing/2014/main" id="{DC29A124-DD1D-4B16-9247-44E45DA2264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61" y="2362407"/>
            <a:ext cx="347663" cy="347663"/>
          </a:xfrm>
          <a:prstGeom prst="rect">
            <a:avLst/>
          </a:prstGeom>
        </p:spPr>
      </p:pic>
      <p:pic>
        <p:nvPicPr>
          <p:cNvPr id="27" name="Red (B2-W2)">
            <a:hlinkClick r:id="" action="ppaction://media"/>
            <a:extLst>
              <a:ext uri="{FF2B5EF4-FFF2-40B4-BE49-F238E27FC236}">
                <a16:creationId xmlns:a16="http://schemas.microsoft.com/office/drawing/2014/main" id="{C11F7AB6-6159-42BF-99A8-EC653A3B1EE8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61" y="4634443"/>
            <a:ext cx="347663" cy="347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561770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869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8336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67970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F4B709C4-A719-4313-AFA5-8C970299664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74" y="2347353"/>
            <a:ext cx="4064296" cy="215674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95B9FF8-C234-4E20-80E2-3418FB0CBCE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" y="4637650"/>
            <a:ext cx="4064292" cy="215942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B960EBC-C656-4820-B9CD-D34A221D181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7" y="58054"/>
            <a:ext cx="4058995" cy="2156158"/>
          </a:xfrm>
          <a:prstGeom prst="rect">
            <a:avLst/>
          </a:prstGeom>
        </p:spPr>
      </p:pic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B8A16159-1286-454C-B67F-FBEED2E9C61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169" b="2"/>
          <a:stretch/>
        </p:blipFill>
        <p:spPr>
          <a:xfrm>
            <a:off x="4291070" y="0"/>
            <a:ext cx="7894555" cy="6859357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FC0DEEBF-DB94-4E7E-A9D3-84FA863C3BD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708357" y="3509963"/>
            <a:ext cx="7092215" cy="2967839"/>
          </a:xfrm>
          <a:prstGeom prst="rect">
            <a:avLst/>
          </a:prstGeom>
          <a:solidFill>
            <a:schemeClr val="bg1">
              <a:lumMod val="75000"/>
              <a:lumOff val="25000"/>
              <a:alpha val="93000"/>
            </a:schemeClr>
          </a:solidFill>
          <a:ln w="127000" cap="sq" cmpd="thinThick">
            <a:solidFill>
              <a:schemeClr val="bg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982DC870-E8E5-4050-B10C-CC24FC67E50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2285774"/>
            <a:ext cx="4064320" cy="0"/>
          </a:xfrm>
          <a:prstGeom prst="line">
            <a:avLst/>
          </a:prstGeom>
          <a:ln w="101600">
            <a:solidFill>
              <a:schemeClr val="bg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FF76A74F-C283-4DED-BD4D-086753B7CB0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4571548"/>
            <a:ext cx="4064320" cy="0"/>
          </a:xfrm>
          <a:prstGeom prst="line">
            <a:avLst/>
          </a:prstGeom>
          <a:ln w="101600">
            <a:solidFill>
              <a:schemeClr val="bg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77A9CA3A-7216-41E0-B3CD-058077FD396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111496" y="5336249"/>
            <a:ext cx="5486400" cy="0"/>
          </a:xfrm>
          <a:prstGeom prst="line">
            <a:avLst/>
          </a:prstGeom>
          <a:ln w="22225">
            <a:solidFill>
              <a:schemeClr val="tx1">
                <a:alpha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3B2791FB-B2F7-4BBE-B8D8-74C37FF9E85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064319" y="-680"/>
            <a:ext cx="0" cy="6858003"/>
          </a:xfrm>
          <a:prstGeom prst="line">
            <a:avLst/>
          </a:prstGeom>
          <a:ln w="101600">
            <a:solidFill>
              <a:schemeClr val="bg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FC131174-2C37-4289-A9B7-578B11862C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11496" y="3812954"/>
            <a:ext cx="6375612" cy="1412929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100" kern="1200" dirty="0">
                <a:solidFill>
                  <a:schemeClr val="tx1"/>
                </a:solidFill>
                <a:latin typeface="Comic Sans MS" panose="030F0702030302020204" pitchFamily="66" charset="0"/>
              </a:rPr>
              <a:t>Spectrogram Comparison</a:t>
            </a:r>
          </a:p>
        </p:txBody>
      </p:sp>
      <p:pic>
        <p:nvPicPr>
          <p:cNvPr id="3" name="Red (G-S)">
            <a:hlinkClick r:id="" action="ppaction://media"/>
            <a:extLst>
              <a:ext uri="{FF2B5EF4-FFF2-40B4-BE49-F238E27FC236}">
                <a16:creationId xmlns:a16="http://schemas.microsoft.com/office/drawing/2014/main" id="{601D1E37-C63D-4516-A5E1-B047B1C8590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524"/>
            <a:ext cx="347663" cy="347663"/>
          </a:xfrm>
          <a:prstGeom prst="rect">
            <a:avLst/>
          </a:prstGeom>
        </p:spPr>
      </p:pic>
      <p:pic>
        <p:nvPicPr>
          <p:cNvPr id="4" name="Red (HG-SS)">
            <a:hlinkClick r:id="" action="ppaction://media"/>
            <a:extLst>
              <a:ext uri="{FF2B5EF4-FFF2-40B4-BE49-F238E27FC236}">
                <a16:creationId xmlns:a16="http://schemas.microsoft.com/office/drawing/2014/main" id="{450A2D3B-A95F-4014-A6DB-F63F7571050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71" y="2357337"/>
            <a:ext cx="347663" cy="347663"/>
          </a:xfrm>
          <a:prstGeom prst="rect">
            <a:avLst/>
          </a:prstGeom>
        </p:spPr>
      </p:pic>
      <p:pic>
        <p:nvPicPr>
          <p:cNvPr id="5" name="Red (B2-W2)">
            <a:hlinkClick r:id="" action="ppaction://media"/>
            <a:extLst>
              <a:ext uri="{FF2B5EF4-FFF2-40B4-BE49-F238E27FC236}">
                <a16:creationId xmlns:a16="http://schemas.microsoft.com/office/drawing/2014/main" id="{C9A471BD-6770-47DD-B2F9-380FC71B12C9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72" y="4637237"/>
            <a:ext cx="347663" cy="347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35987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86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83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6797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Content Placeholder 4">
            <a:extLst>
              <a:ext uri="{FF2B5EF4-FFF2-40B4-BE49-F238E27FC236}">
                <a16:creationId xmlns:a16="http://schemas.microsoft.com/office/drawing/2014/main" id="{F38257B1-D8D6-4FDE-885A-2E1AA1EE91B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04" b="1"/>
          <a:stretch/>
        </p:blipFill>
        <p:spPr>
          <a:xfrm>
            <a:off x="4636008" y="640082"/>
            <a:ext cx="6916329" cy="5577837"/>
          </a:xfrm>
          <a:prstGeom prst="rect">
            <a:avLst/>
          </a:prstGeom>
          <a:effectLst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4F8AF7E-22BE-4078-9A43-A41199590E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629266"/>
            <a:ext cx="3667039" cy="1676603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Comic Sans MS" panose="030F0702030302020204" pitchFamily="66" charset="0"/>
              </a:rPr>
              <a:t>Audience</a:t>
            </a:r>
          </a:p>
        </p:txBody>
      </p:sp>
      <p:sp>
        <p:nvSpPr>
          <p:cNvPr id="18" name="Content Placeholder 9">
            <a:extLst>
              <a:ext uri="{FF2B5EF4-FFF2-40B4-BE49-F238E27FC236}">
                <a16:creationId xmlns:a16="http://schemas.microsoft.com/office/drawing/2014/main" id="{96C7F393-97AB-4610-8B78-1100292018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0" y="2438400"/>
            <a:ext cx="3667037" cy="3785419"/>
          </a:xfrm>
        </p:spPr>
        <p:txBody>
          <a:bodyPr>
            <a:normAutofit/>
          </a:bodyPr>
          <a:lstStyle/>
          <a:p>
            <a:r>
              <a:rPr lang="en-US" sz="1800" dirty="0">
                <a:solidFill>
                  <a:schemeClr val="bg1"/>
                </a:solidFill>
                <a:latin typeface="Comic Sans MS" panose="030F0702030302020204" pitchFamily="66" charset="0"/>
              </a:rPr>
              <a:t>Target Audience: You! (Person watching this presentation!)</a:t>
            </a:r>
          </a:p>
          <a:p>
            <a:r>
              <a:rPr lang="en-US" sz="1800" dirty="0">
                <a:solidFill>
                  <a:schemeClr val="bg1"/>
                </a:solidFill>
                <a:latin typeface="Comic Sans MS" panose="030F0702030302020204" pitchFamily="66" charset="0"/>
              </a:rPr>
              <a:t>Don’t need to be a Pokémon master. I’ll walk you through all the information you need.</a:t>
            </a:r>
          </a:p>
          <a:p>
            <a:r>
              <a:rPr lang="en-US" sz="1800" dirty="0">
                <a:solidFill>
                  <a:schemeClr val="bg1"/>
                </a:solidFill>
                <a:latin typeface="Comic Sans MS" panose="030F0702030302020204" pitchFamily="66" charset="0"/>
              </a:rPr>
              <a:t>Some things that may give you a head start on our journey:</a:t>
            </a:r>
          </a:p>
          <a:p>
            <a:pPr lvl="1"/>
            <a:r>
              <a:rPr lang="en-US" sz="1400" dirty="0">
                <a:solidFill>
                  <a:schemeClr val="bg1"/>
                </a:solidFill>
                <a:latin typeface="Comic Sans MS" panose="030F0702030302020204" pitchFamily="66" charset="0"/>
              </a:rPr>
              <a:t>Played through ANY Pokémon games</a:t>
            </a:r>
          </a:p>
          <a:p>
            <a:pPr lvl="1"/>
            <a:r>
              <a:rPr lang="en-US" sz="1400" dirty="0">
                <a:solidFill>
                  <a:schemeClr val="bg1"/>
                </a:solidFill>
                <a:latin typeface="Comic Sans MS" panose="030F0702030302020204" pitchFamily="66" charset="0"/>
              </a:rPr>
              <a:t>Played through G/S/C, HG/SS or BW2</a:t>
            </a:r>
          </a:p>
          <a:p>
            <a:pPr lvl="1"/>
            <a:r>
              <a:rPr lang="en-US" sz="1400" dirty="0">
                <a:solidFill>
                  <a:schemeClr val="bg1"/>
                </a:solidFill>
                <a:latin typeface="Comic Sans MS" panose="030F0702030302020204" pitchFamily="66" charset="0"/>
              </a:rPr>
              <a:t>Playing the post-game of the games above</a:t>
            </a:r>
          </a:p>
        </p:txBody>
      </p:sp>
    </p:spTree>
    <p:extLst>
      <p:ext uri="{BB962C8B-B14F-4D97-AF65-F5344CB8AC3E}">
        <p14:creationId xmlns:p14="http://schemas.microsoft.com/office/powerpoint/2010/main" val="234926517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349AA8F-A15F-4BA2-886F-54095C52C88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0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70DC64E-2E26-4EEE-B42D-C592429672FC}"/>
              </a:ext>
            </a:extLst>
          </p:cNvPr>
          <p:cNvSpPr txBox="1"/>
          <p:nvPr/>
        </p:nvSpPr>
        <p:spPr>
          <a:xfrm>
            <a:off x="4388395" y="5518"/>
            <a:ext cx="34152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Comic Sans MS" panose="030F0702030302020204" pitchFamily="66" charset="0"/>
              </a:rPr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157591622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B77D281-6314-4CFA-96CC-C5886279CE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41" b="2112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B3580AC-F7FE-46AC-A0EF-63EB893241ED}"/>
              </a:ext>
            </a:extLst>
          </p:cNvPr>
          <p:cNvSpPr txBox="1"/>
          <p:nvPr/>
        </p:nvSpPr>
        <p:spPr>
          <a:xfrm>
            <a:off x="220347" y="10"/>
            <a:ext cx="117513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chemeClr val="bg1"/>
                </a:solidFill>
                <a:latin typeface="Comic Sans MS" panose="030F0702030302020204" pitchFamily="66" charset="0"/>
              </a:rPr>
              <a:t>Behind the Scenes (For Dr. Schwarz)</a:t>
            </a:r>
          </a:p>
        </p:txBody>
      </p:sp>
    </p:spTree>
    <p:extLst>
      <p:ext uri="{BB962C8B-B14F-4D97-AF65-F5344CB8AC3E}">
        <p14:creationId xmlns:p14="http://schemas.microsoft.com/office/powerpoint/2010/main" val="61909731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956C842-D14F-406D-9595-0BE194E96D5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7" r="4399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6" name="Red (G-S)">
            <a:hlinkClick r:id="" action="ppaction://media"/>
            <a:extLst>
              <a:ext uri="{FF2B5EF4-FFF2-40B4-BE49-F238E27FC236}">
                <a16:creationId xmlns:a16="http://schemas.microsoft.com/office/drawing/2014/main" id="{7DE1FF94-6390-47BA-894B-28A5DE11D6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" y="10"/>
            <a:ext cx="347663" cy="347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3625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86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2BB384C-1FAA-4D64-9A82-4A0A5BFA570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1" r="4957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6" name="Red (G-S)">
            <a:hlinkClick r:id="" action="ppaction://media"/>
            <a:extLst>
              <a:ext uri="{FF2B5EF4-FFF2-40B4-BE49-F238E27FC236}">
                <a16:creationId xmlns:a16="http://schemas.microsoft.com/office/drawing/2014/main" id="{1D12F55E-3C9C-43F1-A0AD-9893C098623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" y="10"/>
            <a:ext cx="347663" cy="347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194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86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A184BB60-F404-48F9-9765-4CEDAA5E592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2" r="3543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8" name="Red (HG-SS)">
            <a:hlinkClick r:id="" action="ppaction://media"/>
            <a:extLst>
              <a:ext uri="{FF2B5EF4-FFF2-40B4-BE49-F238E27FC236}">
                <a16:creationId xmlns:a16="http://schemas.microsoft.com/office/drawing/2014/main" id="{217C3E0E-89AE-4273-BF40-482598830D8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" y="10"/>
            <a:ext cx="347663" cy="347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059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33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1627977-82A7-46BB-9797-D5D216172E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8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6" name="Red (HG-SS)">
            <a:hlinkClick r:id="" action="ppaction://media"/>
            <a:extLst>
              <a:ext uri="{FF2B5EF4-FFF2-40B4-BE49-F238E27FC236}">
                <a16:creationId xmlns:a16="http://schemas.microsoft.com/office/drawing/2014/main" id="{FB57135D-583B-48BD-ABD6-42D78751B61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" y="10"/>
            <a:ext cx="347663" cy="347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233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33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E261443-ACF4-47B1-AE88-929AD1DF640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8" r="2158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6" name="Red (B2-W2)">
            <a:hlinkClick r:id="" action="ppaction://media"/>
            <a:extLst>
              <a:ext uri="{FF2B5EF4-FFF2-40B4-BE49-F238E27FC236}">
                <a16:creationId xmlns:a16="http://schemas.microsoft.com/office/drawing/2014/main" id="{168CF132-F8B9-43E3-B21B-4A185E0775C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47663" cy="347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827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97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5A2F069-3C79-4482-962B-77D8F7E0FA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3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6" name="Red (B2-W2)">
            <a:hlinkClick r:id="" action="ppaction://media"/>
            <a:extLst>
              <a:ext uri="{FF2B5EF4-FFF2-40B4-BE49-F238E27FC236}">
                <a16:creationId xmlns:a16="http://schemas.microsoft.com/office/drawing/2014/main" id="{BD1B6AD8-6DC4-4AC2-AA5F-D6E52AFA20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"/>
            <a:ext cx="347663" cy="347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935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97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CBDC43-4FBC-4FBB-A0DF-9118434732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omic Sans MS" panose="030F0702030302020204" pitchFamily="66" charset="0"/>
              </a:rPr>
              <a:t>Work Cited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98FD44-EC3C-404C-83FD-A6A20A3801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 err="1">
                <a:latin typeface="Comic Sans MS" panose="030F0702030302020204" pitchFamily="66" charset="0"/>
              </a:rPr>
              <a:t>Aquellex</a:t>
            </a:r>
            <a:r>
              <a:rPr lang="en-US" dirty="0">
                <a:latin typeface="Comic Sans MS" panose="030F0702030302020204" pitchFamily="66" charset="0"/>
              </a:rPr>
              <a:t>. “Game Boy Sound </a:t>
            </a:r>
            <a:r>
              <a:rPr lang="en-US" dirty="0" err="1">
                <a:latin typeface="Comic Sans MS" panose="030F0702030302020204" pitchFamily="66" charset="0"/>
              </a:rPr>
              <a:t>Comparsion</a:t>
            </a:r>
            <a:r>
              <a:rPr lang="en-US" dirty="0">
                <a:latin typeface="Comic Sans MS" panose="030F0702030302020204" pitchFamily="66" charset="0"/>
              </a:rPr>
              <a:t> (Better than Herbert </a:t>
            </a:r>
            <a:r>
              <a:rPr lang="en-US" dirty="0" err="1">
                <a:latin typeface="Comic Sans MS" panose="030F0702030302020204" pitchFamily="66" charset="0"/>
              </a:rPr>
              <a:t>Weixelbaum's</a:t>
            </a:r>
            <a:r>
              <a:rPr lang="en-US" dirty="0">
                <a:latin typeface="Comic Sans MS" panose="030F0702030302020204" pitchFamily="66" charset="0"/>
              </a:rPr>
              <a:t> Version) · Tutorials.” </a:t>
            </a:r>
            <a:r>
              <a:rPr lang="en-US" i="1" dirty="0" err="1">
                <a:latin typeface="Comic Sans MS" panose="030F0702030302020204" pitchFamily="66" charset="0"/>
              </a:rPr>
              <a:t>Aquellex</a:t>
            </a:r>
            <a:r>
              <a:rPr lang="en-US" dirty="0">
                <a:latin typeface="Comic Sans MS" panose="030F0702030302020204" pitchFamily="66" charset="0"/>
              </a:rPr>
              <a:t>, aquellex.ws/goodies/tutorial/game-boy-comparison/.</a:t>
            </a:r>
          </a:p>
          <a:p>
            <a:r>
              <a:rPr lang="en-US" dirty="0">
                <a:latin typeface="Comic Sans MS" panose="030F0702030302020204" pitchFamily="66" charset="0"/>
              </a:rPr>
              <a:t>wired. “Classic Video Game Sounds Explained by Experts (1972-1998) | Part 1 | WIRED.” </a:t>
            </a:r>
            <a:r>
              <a:rPr lang="en-US" i="1" dirty="0">
                <a:latin typeface="Comic Sans MS" panose="030F0702030302020204" pitchFamily="66" charset="0"/>
              </a:rPr>
              <a:t>YouTube</a:t>
            </a:r>
            <a:r>
              <a:rPr lang="en-US" dirty="0">
                <a:latin typeface="Comic Sans MS" panose="030F0702030302020204" pitchFamily="66" charset="0"/>
              </a:rPr>
              <a:t>, YouTube, 12 June 2017, www.youtube.com/watch?v=jlLPbLdHAJ0.</a:t>
            </a:r>
          </a:p>
          <a:p>
            <a:r>
              <a:rPr lang="en-US" dirty="0">
                <a:latin typeface="Comic Sans MS" panose="030F0702030302020204" pitchFamily="66" charset="0"/>
              </a:rPr>
              <a:t>“Game Boy Games That Pushed The Limits of Graphics &amp; Sound.” </a:t>
            </a:r>
            <a:r>
              <a:rPr lang="en-US" i="1" dirty="0" err="1">
                <a:latin typeface="Comic Sans MS" panose="030F0702030302020204" pitchFamily="66" charset="0"/>
              </a:rPr>
              <a:t>RetroGaming</a:t>
            </a:r>
            <a:r>
              <a:rPr lang="en-US" i="1" dirty="0">
                <a:latin typeface="Comic Sans MS" panose="030F0702030302020204" pitchFamily="66" charset="0"/>
              </a:rPr>
              <a:t> with </a:t>
            </a:r>
            <a:r>
              <a:rPr lang="en-US" i="1" dirty="0" err="1">
                <a:latin typeface="Comic Sans MS" panose="030F0702030302020204" pitchFamily="66" charset="0"/>
              </a:rPr>
              <a:t>Racketboy</a:t>
            </a:r>
            <a:r>
              <a:rPr lang="en-US" dirty="0">
                <a:latin typeface="Comic Sans MS" panose="030F0702030302020204" pitchFamily="66" charset="0"/>
              </a:rPr>
              <a:t>, 10 Mar. 2018, www.racketboy.com/retro/game-boy-games-that-pushed-the-limits-of-graphics-sound.</a:t>
            </a:r>
          </a:p>
          <a:p>
            <a:r>
              <a:rPr lang="en-US" dirty="0">
                <a:latin typeface="Comic Sans MS" panose="030F0702030302020204" pitchFamily="66" charset="0"/>
              </a:rPr>
              <a:t>“Nintendo 3DS.” </a:t>
            </a:r>
            <a:r>
              <a:rPr lang="en-US" i="1" dirty="0">
                <a:latin typeface="Comic Sans MS" panose="030F0702030302020204" pitchFamily="66" charset="0"/>
              </a:rPr>
              <a:t>Wikipedia</a:t>
            </a:r>
            <a:r>
              <a:rPr lang="en-US" dirty="0">
                <a:latin typeface="Comic Sans MS" panose="030F0702030302020204" pitchFamily="66" charset="0"/>
              </a:rPr>
              <a:t>, Wikimedia Foundation, 30 May 2018, en.wikipedia.org/wiki/Nintendo_3DS#Hardware.</a:t>
            </a:r>
          </a:p>
          <a:p>
            <a:r>
              <a:rPr lang="en-US" dirty="0">
                <a:latin typeface="Comic Sans MS" panose="030F0702030302020204" pitchFamily="66" charset="0"/>
              </a:rPr>
              <a:t>“Nintendo DS.” </a:t>
            </a:r>
            <a:r>
              <a:rPr lang="en-US" i="1" dirty="0">
                <a:latin typeface="Comic Sans MS" panose="030F0702030302020204" pitchFamily="66" charset="0"/>
              </a:rPr>
              <a:t>Wikipedia</a:t>
            </a:r>
            <a:r>
              <a:rPr lang="en-US" dirty="0">
                <a:latin typeface="Comic Sans MS" panose="030F0702030302020204" pitchFamily="66" charset="0"/>
              </a:rPr>
              <a:t>, Wikimedia Foundation, 30 May 2018, en.wikipedia.org/wiki/</a:t>
            </a:r>
            <a:r>
              <a:rPr lang="en-US" dirty="0" err="1">
                <a:latin typeface="Comic Sans MS" panose="030F0702030302020204" pitchFamily="66" charset="0"/>
              </a:rPr>
              <a:t>Nintendo_DS</a:t>
            </a:r>
            <a:r>
              <a:rPr lang="en-US" dirty="0">
                <a:latin typeface="Comic Sans MS" panose="030F0702030302020204" pitchFamily="66" charset="0"/>
              </a:rPr>
              <a:t>.</a:t>
            </a:r>
          </a:p>
          <a:p>
            <a:r>
              <a:rPr lang="en-US" dirty="0">
                <a:latin typeface="Comic Sans MS" panose="030F0702030302020204" pitchFamily="66" charset="0"/>
              </a:rPr>
              <a:t>“Red (Game).” </a:t>
            </a:r>
            <a:r>
              <a:rPr lang="en-US" i="1" dirty="0" err="1">
                <a:latin typeface="Comic Sans MS" panose="030F0702030302020204" pitchFamily="66" charset="0"/>
              </a:rPr>
              <a:t>Bulbapedia</a:t>
            </a:r>
            <a:r>
              <a:rPr lang="en-US" i="1" dirty="0">
                <a:latin typeface="Comic Sans MS" panose="030F0702030302020204" pitchFamily="66" charset="0"/>
              </a:rPr>
              <a:t>, the Community-Driven Pokémon Encyclopedia</a:t>
            </a:r>
            <a:r>
              <a:rPr lang="en-US" dirty="0">
                <a:latin typeface="Comic Sans MS" panose="030F0702030302020204" pitchFamily="66" charset="0"/>
              </a:rPr>
              <a:t>, bulbapedia.bulbagarden.net/wiki/Red_(game)#Pok.C3.A9mon.</a:t>
            </a:r>
          </a:p>
          <a:p>
            <a:r>
              <a:rPr lang="en-US" dirty="0" err="1">
                <a:latin typeface="Comic Sans MS" panose="030F0702030302020204" pitchFamily="66" charset="0"/>
              </a:rPr>
              <a:t>Weixelbaum</a:t>
            </a:r>
            <a:r>
              <a:rPr lang="en-US" dirty="0">
                <a:latin typeface="Comic Sans MS" panose="030F0702030302020204" pitchFamily="66" charset="0"/>
              </a:rPr>
              <a:t>, Herbert. “Game Boy Sound Comparison.” </a:t>
            </a:r>
            <a:r>
              <a:rPr lang="en-US" i="1" dirty="0">
                <a:latin typeface="Comic Sans MS" panose="030F0702030302020204" pitchFamily="66" charset="0"/>
              </a:rPr>
              <a:t>Game Boy Sound Comparison</a:t>
            </a:r>
            <a:r>
              <a:rPr lang="en-US" dirty="0">
                <a:latin typeface="Comic Sans MS" panose="030F0702030302020204" pitchFamily="66" charset="0"/>
              </a:rPr>
              <a:t>, www.herbertweixelbaum.com/comparison.htm.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2979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4">
            <a:extLst>
              <a:ext uri="{FF2B5EF4-FFF2-40B4-BE49-F238E27FC236}">
                <a16:creationId xmlns:a16="http://schemas.microsoft.com/office/drawing/2014/main" id="{5DF793FB-E1C8-4450-A803-8B880AD3CC7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04" b="1"/>
          <a:stretch/>
        </p:blipFill>
        <p:spPr>
          <a:xfrm>
            <a:off x="4636008" y="640082"/>
            <a:ext cx="6916329" cy="5577837"/>
          </a:xfrm>
          <a:prstGeom prst="rect">
            <a:avLst/>
          </a:prstGeom>
          <a:effectLst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D2B6A3B-C929-467C-B5AD-926A626A60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629266"/>
            <a:ext cx="3667039" cy="1676603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Comic Sans MS" panose="030F0702030302020204" pitchFamily="66" charset="0"/>
              </a:rPr>
              <a:t>Purpose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CDB93776-2F36-44A2-BEAA-63EA9A600B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0" y="2438400"/>
            <a:ext cx="3667037" cy="378541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dirty="0">
                <a:solidFill>
                  <a:schemeClr val="bg1"/>
                </a:solidFill>
                <a:latin typeface="Comic Sans MS" panose="030F0702030302020204" pitchFamily="66" charset="0"/>
              </a:rPr>
              <a:t>The purpose of my project is to explain the evolution of music on the handheld Nintendo systems, through the platform of Pokémon Trainer Red’s theme. </a:t>
            </a:r>
          </a:p>
        </p:txBody>
      </p:sp>
    </p:spTree>
    <p:extLst>
      <p:ext uri="{BB962C8B-B14F-4D97-AF65-F5344CB8AC3E}">
        <p14:creationId xmlns:p14="http://schemas.microsoft.com/office/powerpoint/2010/main" val="42710800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566F6BF-E19D-4971-99C0-5DA03522598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0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495D931-C4B5-4155-B5EE-FDD7CE5139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30875"/>
            <a:ext cx="10515600" cy="794064"/>
          </a:xfrm>
          <a:solidFill>
            <a:srgbClr val="000000">
              <a:alpha val="60000"/>
            </a:srgb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dirty="0">
                <a:solidFill>
                  <a:srgbClr val="FFFFFF"/>
                </a:solidFill>
                <a:latin typeface="Comic Sans MS" panose="030F0702030302020204" pitchFamily="66" charset="0"/>
              </a:rPr>
              <a:t>Ready to begin our journey?</a:t>
            </a:r>
          </a:p>
        </p:txBody>
      </p:sp>
    </p:spTree>
    <p:extLst>
      <p:ext uri="{BB962C8B-B14F-4D97-AF65-F5344CB8AC3E}">
        <p14:creationId xmlns:p14="http://schemas.microsoft.com/office/powerpoint/2010/main" val="158821272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4">
            <a:extLst>
              <a:ext uri="{FF2B5EF4-FFF2-40B4-BE49-F238E27FC236}">
                <a16:creationId xmlns:a16="http://schemas.microsoft.com/office/drawing/2014/main" id="{5DF793FB-E1C8-4450-A803-8B880AD3CC7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04" b="1"/>
          <a:stretch/>
        </p:blipFill>
        <p:spPr>
          <a:xfrm>
            <a:off x="4636008" y="640082"/>
            <a:ext cx="6916329" cy="5577837"/>
          </a:xfrm>
          <a:prstGeom prst="rect">
            <a:avLst/>
          </a:prstGeom>
          <a:effectLst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D2B6A3B-C929-467C-B5AD-926A626A60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629266"/>
            <a:ext cx="3667039" cy="1676603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Comic Sans MS" panose="030F0702030302020204" pitchFamily="66" charset="0"/>
              </a:rPr>
              <a:t>What is Pokémon?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CDB93776-2F36-44A2-BEAA-63EA9A600B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0" y="2438400"/>
            <a:ext cx="3667037" cy="378541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dirty="0">
                <a:solidFill>
                  <a:schemeClr val="bg1"/>
                </a:solidFill>
                <a:latin typeface="Comic Sans MS" panose="030F0702030302020204" pitchFamily="66" charset="0"/>
              </a:rPr>
              <a:t>Pokémon is an adventure game where you befriend creatures know as Pocket Monsters (Pokémon for short), train them in battle, beat a certain number of gyms, take on the best trainers in the Elite 4 and become the best trainer in your game! Easy right?</a:t>
            </a:r>
          </a:p>
        </p:txBody>
      </p:sp>
    </p:spTree>
    <p:extLst>
      <p:ext uri="{BB962C8B-B14F-4D97-AF65-F5344CB8AC3E}">
        <p14:creationId xmlns:p14="http://schemas.microsoft.com/office/powerpoint/2010/main" val="37554895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4">
            <a:extLst>
              <a:ext uri="{FF2B5EF4-FFF2-40B4-BE49-F238E27FC236}">
                <a16:creationId xmlns:a16="http://schemas.microsoft.com/office/drawing/2014/main" id="{5DF793FB-E1C8-4450-A803-8B880AD3CC7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04" b="1"/>
          <a:stretch/>
        </p:blipFill>
        <p:spPr>
          <a:xfrm>
            <a:off x="4636008" y="640082"/>
            <a:ext cx="6916329" cy="5577837"/>
          </a:xfrm>
          <a:prstGeom prst="rect">
            <a:avLst/>
          </a:prstGeom>
          <a:effectLst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D2B6A3B-C929-467C-B5AD-926A626A60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629266"/>
            <a:ext cx="3667039" cy="1676603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Comic Sans MS" panose="030F0702030302020204" pitchFamily="66" charset="0"/>
              </a:rPr>
              <a:t>Who is Trainer Red?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1D435068-398E-43DD-A457-53167232F6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338" y="2668119"/>
            <a:ext cx="1714500" cy="3343275"/>
          </a:xfr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5E057D0-2CB8-4D87-81DE-89D89C06B9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0906" y="2668119"/>
            <a:ext cx="1525062" cy="3292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8526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4">
            <a:extLst>
              <a:ext uri="{FF2B5EF4-FFF2-40B4-BE49-F238E27FC236}">
                <a16:creationId xmlns:a16="http://schemas.microsoft.com/office/drawing/2014/main" id="{5DF793FB-E1C8-4450-A803-8B880AD3CC7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04" b="1"/>
          <a:stretch/>
        </p:blipFill>
        <p:spPr>
          <a:xfrm>
            <a:off x="4636008" y="640082"/>
            <a:ext cx="6916329" cy="5577837"/>
          </a:xfrm>
          <a:prstGeom prst="rect">
            <a:avLst/>
          </a:prstGeom>
          <a:effectLst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D2B6A3B-C929-467C-B5AD-926A626A60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629266"/>
            <a:ext cx="3667039" cy="1676603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Comic Sans MS" panose="030F0702030302020204" pitchFamily="66" charset="0"/>
              </a:rPr>
              <a:t>Who is Trainer Red?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CDB93776-2F36-44A2-BEAA-63EA9A600B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0" y="2438400"/>
            <a:ext cx="3667037" cy="3785419"/>
          </a:xfrm>
        </p:spPr>
        <p:txBody>
          <a:bodyPr>
            <a:normAutofit fontScale="92500" lnSpcReduction="10000"/>
          </a:bodyPr>
          <a:lstStyle/>
          <a:p>
            <a:r>
              <a:rPr lang="en-US" sz="1800" dirty="0">
                <a:solidFill>
                  <a:schemeClr val="bg1"/>
                </a:solidFill>
                <a:latin typeface="Comic Sans MS" panose="030F0702030302020204" pitchFamily="66" charset="0"/>
              </a:rPr>
              <a:t>Pokémon Trainer Red is the main protagonist in Pokémon Red and Green versions (Red and Blue in North America). </a:t>
            </a:r>
          </a:p>
          <a:p>
            <a:r>
              <a:rPr lang="en-US" sz="1800" dirty="0">
                <a:solidFill>
                  <a:schemeClr val="bg1"/>
                </a:solidFill>
                <a:latin typeface="Comic Sans MS" panose="030F0702030302020204" pitchFamily="66" charset="0"/>
              </a:rPr>
              <a:t>Considered the best Pokémon Trainer of all time by most!</a:t>
            </a:r>
          </a:p>
          <a:p>
            <a:r>
              <a:rPr lang="en-US" sz="1800" dirty="0">
                <a:solidFill>
                  <a:schemeClr val="bg1"/>
                </a:solidFill>
                <a:latin typeface="Comic Sans MS" panose="030F0702030302020204" pitchFamily="66" charset="0"/>
              </a:rPr>
              <a:t>The “Final” Final Boss of Pokémon Gold/Silver/Crystal versions (and their remakes Heart Gold and Soul Silver versions).</a:t>
            </a:r>
          </a:p>
          <a:p>
            <a:r>
              <a:rPr lang="en-US" sz="1800" dirty="0">
                <a:solidFill>
                  <a:schemeClr val="bg1"/>
                </a:solidFill>
                <a:latin typeface="Comic Sans MS" panose="030F0702030302020204" pitchFamily="66" charset="0"/>
              </a:rPr>
              <a:t>You only hear his theme vs. the Champion and him.</a:t>
            </a:r>
          </a:p>
          <a:p>
            <a:r>
              <a:rPr lang="en-US" sz="1800" dirty="0">
                <a:solidFill>
                  <a:schemeClr val="bg1"/>
                </a:solidFill>
                <a:latin typeface="Comic Sans MS" panose="030F0702030302020204" pitchFamily="66" charset="0"/>
              </a:rPr>
              <a:t>Yes… He is Ash Ketchum (kind of)…</a:t>
            </a:r>
          </a:p>
        </p:txBody>
      </p:sp>
    </p:spTree>
    <p:extLst>
      <p:ext uri="{BB962C8B-B14F-4D97-AF65-F5344CB8AC3E}">
        <p14:creationId xmlns:p14="http://schemas.microsoft.com/office/powerpoint/2010/main" val="19467681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4">
            <a:extLst>
              <a:ext uri="{FF2B5EF4-FFF2-40B4-BE49-F238E27FC236}">
                <a16:creationId xmlns:a16="http://schemas.microsoft.com/office/drawing/2014/main" id="{5DF793FB-E1C8-4450-A803-8B880AD3CC7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04" b="1"/>
          <a:stretch/>
        </p:blipFill>
        <p:spPr>
          <a:xfrm>
            <a:off x="4636008" y="640082"/>
            <a:ext cx="6916329" cy="5577837"/>
          </a:xfrm>
          <a:prstGeom prst="rect">
            <a:avLst/>
          </a:prstGeom>
          <a:effectLst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D2B6A3B-C929-467C-B5AD-926A626A60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629266"/>
            <a:ext cx="3667039" cy="1676603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Comic Sans MS" panose="030F0702030302020204" pitchFamily="66" charset="0"/>
              </a:rPr>
              <a:t>Pokémon Trainer Red Appearances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CDB93776-2F36-44A2-BEAA-63EA9A600B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0" y="2438400"/>
            <a:ext cx="3667037" cy="3785419"/>
          </a:xfrm>
        </p:spPr>
        <p:txBody>
          <a:bodyPr>
            <a:normAutofit/>
          </a:bodyPr>
          <a:lstStyle/>
          <a:p>
            <a:r>
              <a:rPr lang="en-US" sz="1800" dirty="0">
                <a:solidFill>
                  <a:schemeClr val="bg1"/>
                </a:solidFill>
                <a:latin typeface="Comic Sans MS" panose="030F0702030302020204" pitchFamily="66" charset="0"/>
              </a:rPr>
              <a:t>Red and Green (Blue) – Main Protagonist</a:t>
            </a:r>
          </a:p>
          <a:p>
            <a:r>
              <a:rPr lang="en-US" sz="1800" dirty="0">
                <a:solidFill>
                  <a:schemeClr val="bg1"/>
                </a:solidFill>
                <a:latin typeface="Comic Sans MS" panose="030F0702030302020204" pitchFamily="66" charset="0"/>
              </a:rPr>
              <a:t>Gold/Silver/Crystal – “Final” Final Boss</a:t>
            </a:r>
          </a:p>
          <a:p>
            <a:r>
              <a:rPr lang="en-US" sz="1800" dirty="0">
                <a:solidFill>
                  <a:schemeClr val="bg1"/>
                </a:solidFill>
                <a:latin typeface="Comic Sans MS" panose="030F0702030302020204" pitchFamily="66" charset="0"/>
              </a:rPr>
              <a:t>Heart Gold/ Soul Silver – “Final” Final Boss</a:t>
            </a:r>
          </a:p>
          <a:p>
            <a:r>
              <a:rPr lang="en-US" sz="1800" dirty="0">
                <a:solidFill>
                  <a:schemeClr val="bg1"/>
                </a:solidFill>
                <a:latin typeface="Comic Sans MS" panose="030F0702030302020204" pitchFamily="66" charset="0"/>
              </a:rPr>
              <a:t>Black 2/ White 2 – Pokémon World Tournament</a:t>
            </a:r>
          </a:p>
          <a:p>
            <a:r>
              <a:rPr lang="en-US" sz="1800" dirty="0">
                <a:solidFill>
                  <a:schemeClr val="bg1"/>
                </a:solidFill>
                <a:latin typeface="Comic Sans MS" panose="030F0702030302020204" pitchFamily="66" charset="0"/>
              </a:rPr>
              <a:t>Sun/Moon/Ultra Sun/ Ultra Moon – Battle Tree</a:t>
            </a:r>
          </a:p>
        </p:txBody>
      </p:sp>
    </p:spTree>
    <p:extLst>
      <p:ext uri="{BB962C8B-B14F-4D97-AF65-F5344CB8AC3E}">
        <p14:creationId xmlns:p14="http://schemas.microsoft.com/office/powerpoint/2010/main" val="37792114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4">
            <a:extLst>
              <a:ext uri="{FF2B5EF4-FFF2-40B4-BE49-F238E27FC236}">
                <a16:creationId xmlns:a16="http://schemas.microsoft.com/office/drawing/2014/main" id="{5DF793FB-E1C8-4450-A803-8B880AD3CC7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04" b="1"/>
          <a:stretch/>
        </p:blipFill>
        <p:spPr>
          <a:xfrm>
            <a:off x="4636008" y="640082"/>
            <a:ext cx="6916329" cy="5577837"/>
          </a:xfrm>
          <a:prstGeom prst="rect">
            <a:avLst/>
          </a:prstGeom>
          <a:effectLst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D2B6A3B-C929-467C-B5AD-926A626A60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629266"/>
            <a:ext cx="3667039" cy="1676603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Comic Sans MS" panose="030F0702030302020204" pitchFamily="66" charset="0"/>
              </a:rPr>
              <a:t>Pokémon Trainer Red Themes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CDB93776-2F36-44A2-BEAA-63EA9A600B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0" y="2438400"/>
            <a:ext cx="3667037" cy="3785419"/>
          </a:xfrm>
        </p:spPr>
        <p:txBody>
          <a:bodyPr>
            <a:normAutofit/>
          </a:bodyPr>
          <a:lstStyle/>
          <a:p>
            <a:r>
              <a:rPr lang="en-US" sz="1800" dirty="0">
                <a:solidFill>
                  <a:schemeClr val="bg1"/>
                </a:solidFill>
                <a:latin typeface="Comic Sans MS" panose="030F0702030302020204" pitchFamily="66" charset="0"/>
              </a:rPr>
              <a:t>Gold/Silver/Crystal (JP: 1999, NA: 2000)</a:t>
            </a:r>
          </a:p>
          <a:p>
            <a:endParaRPr lang="en-US" sz="1800" dirty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r>
              <a:rPr lang="en-US" sz="1800" dirty="0">
                <a:solidFill>
                  <a:schemeClr val="bg1"/>
                </a:solidFill>
                <a:latin typeface="Comic Sans MS" panose="030F0702030302020204" pitchFamily="66" charset="0"/>
              </a:rPr>
              <a:t>Heart Gold/ Soul Silver (JP: 2009, NA: 2010)</a:t>
            </a:r>
          </a:p>
          <a:p>
            <a:pPr marL="0" indent="0">
              <a:buNone/>
            </a:pPr>
            <a:endParaRPr lang="en-US" sz="1800" dirty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r>
              <a:rPr lang="en-US" sz="1800" dirty="0">
                <a:solidFill>
                  <a:schemeClr val="bg1"/>
                </a:solidFill>
                <a:latin typeface="Comic Sans MS" panose="030F0702030302020204" pitchFamily="66" charset="0"/>
              </a:rPr>
              <a:t>Black 2/ White 2 (2012)</a:t>
            </a:r>
          </a:p>
        </p:txBody>
      </p:sp>
      <p:pic>
        <p:nvPicPr>
          <p:cNvPr id="3" name="Red (G-S)">
            <a:hlinkClick r:id="" action="ppaction://media"/>
            <a:extLst>
              <a:ext uri="{FF2B5EF4-FFF2-40B4-BE49-F238E27FC236}">
                <a16:creationId xmlns:a16="http://schemas.microsoft.com/office/drawing/2014/main" id="{2F6BF22F-6026-4499-8989-572B44F663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097" y="2438400"/>
            <a:ext cx="347663" cy="347663"/>
          </a:xfrm>
          <a:prstGeom prst="rect">
            <a:avLst/>
          </a:prstGeom>
        </p:spPr>
      </p:pic>
      <p:pic>
        <p:nvPicPr>
          <p:cNvPr id="4" name="Red (HG-SS)">
            <a:hlinkClick r:id="" action="ppaction://media"/>
            <a:extLst>
              <a:ext uri="{FF2B5EF4-FFF2-40B4-BE49-F238E27FC236}">
                <a16:creationId xmlns:a16="http://schemas.microsoft.com/office/drawing/2014/main" id="{E736A4DD-837A-46DF-83A4-BA45E8C93BD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095" y="3390599"/>
            <a:ext cx="347663" cy="347663"/>
          </a:xfrm>
          <a:prstGeom prst="rect">
            <a:avLst/>
          </a:prstGeom>
        </p:spPr>
      </p:pic>
      <p:pic>
        <p:nvPicPr>
          <p:cNvPr id="5" name="Red (B2-W2)">
            <a:hlinkClick r:id="" action="ppaction://media"/>
            <a:extLst>
              <a:ext uri="{FF2B5EF4-FFF2-40B4-BE49-F238E27FC236}">
                <a16:creationId xmlns:a16="http://schemas.microsoft.com/office/drawing/2014/main" id="{331253C0-91F2-44F4-83F2-A8D59E61470A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094" y="4342798"/>
            <a:ext cx="347663" cy="347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8236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86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83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6797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331</TotalTime>
  <Words>593</Words>
  <Application>Microsoft Office PowerPoint</Application>
  <PresentationFormat>Widescreen</PresentationFormat>
  <Paragraphs>72</Paragraphs>
  <Slides>28</Slides>
  <Notes>0</Notes>
  <HiddenSlides>0</HiddenSlides>
  <MMClips>20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3" baseType="lpstr">
      <vt:lpstr>Arial</vt:lpstr>
      <vt:lpstr>Calibri</vt:lpstr>
      <vt:lpstr>Calibri Light</vt:lpstr>
      <vt:lpstr>Comic Sans MS</vt:lpstr>
      <vt:lpstr>Office Theme</vt:lpstr>
      <vt:lpstr>Battle! Vs. Red</vt:lpstr>
      <vt:lpstr>Audience</vt:lpstr>
      <vt:lpstr>Purpose</vt:lpstr>
      <vt:lpstr>Ready to begin our journey?</vt:lpstr>
      <vt:lpstr>What is Pokémon?</vt:lpstr>
      <vt:lpstr>Who is Trainer Red?</vt:lpstr>
      <vt:lpstr>Who is Trainer Red?</vt:lpstr>
      <vt:lpstr>Pokémon Trainer Red Appearances</vt:lpstr>
      <vt:lpstr>Pokémon Trainer Red Themes</vt:lpstr>
      <vt:lpstr>Game Boy Color vs Nintendo DS</vt:lpstr>
      <vt:lpstr>Sound on the GBC [1998]</vt:lpstr>
      <vt:lpstr>Sound on the Nintendo DS [2004/2010]</vt:lpstr>
      <vt:lpstr>Waveform of GBC and Nintendo DS</vt:lpstr>
      <vt:lpstr>Breakdown of Red’s Theme</vt:lpstr>
      <vt:lpstr>Gold/ Silver/ Crystal Versions</vt:lpstr>
      <vt:lpstr>Heart Gold/ Soul Silver Versions</vt:lpstr>
      <vt:lpstr>Black 2/ White 2 Versions</vt:lpstr>
      <vt:lpstr>Waveform Comparison</vt:lpstr>
      <vt:lpstr>Spectrogram Comparison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Work Cited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Battle! Vs. Red</dc:title>
  <dc:creator>Taylor, Jaleel</dc:creator>
  <cp:lastModifiedBy>Taylor, Jaleel</cp:lastModifiedBy>
  <cp:revision>35</cp:revision>
  <dcterms:created xsi:type="dcterms:W3CDTF">2018-05-30T23:27:36Z</dcterms:created>
  <dcterms:modified xsi:type="dcterms:W3CDTF">2018-05-31T04:58:59Z</dcterms:modified>
</cp:coreProperties>
</file>